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9" r:id="rId2"/>
    <p:sldId id="260" r:id="rId3"/>
    <p:sldId id="261" r:id="rId4"/>
    <p:sldId id="262" r:id="rId5"/>
    <p:sldId id="272" r:id="rId6"/>
    <p:sldId id="281" r:id="rId7"/>
    <p:sldId id="279" r:id="rId8"/>
    <p:sldId id="290" r:id="rId9"/>
    <p:sldId id="274" r:id="rId10"/>
    <p:sldId id="275" r:id="rId11"/>
    <p:sldId id="265" r:id="rId12"/>
    <p:sldId id="266" r:id="rId13"/>
    <p:sldId id="267" r:id="rId14"/>
    <p:sldId id="287" r:id="rId15"/>
    <p:sldId id="269" r:id="rId16"/>
    <p:sldId id="277" r:id="rId17"/>
    <p:sldId id="278" r:id="rId18"/>
    <p:sldId id="295" r:id="rId19"/>
    <p:sldId id="293" r:id="rId20"/>
    <p:sldId id="289" r:id="rId21"/>
    <p:sldId id="291" r:id="rId22"/>
    <p:sldId id="292" r:id="rId23"/>
    <p:sldId id="296" r:id="rId24"/>
    <p:sldId id="300" r:id="rId25"/>
    <p:sldId id="297" r:id="rId26"/>
    <p:sldId id="298" r:id="rId27"/>
    <p:sldId id="299" r:id="rId28"/>
    <p:sldId id="308" r:id="rId29"/>
    <p:sldId id="294" r:id="rId30"/>
    <p:sldId id="309" r:id="rId31"/>
    <p:sldId id="284" r:id="rId32"/>
    <p:sldId id="285" r:id="rId33"/>
    <p:sldId id="286" r:id="rId34"/>
    <p:sldId id="283" r:id="rId35"/>
    <p:sldId id="301" r:id="rId36"/>
    <p:sldId id="302" r:id="rId37"/>
    <p:sldId id="304" r:id="rId38"/>
    <p:sldId id="303" r:id="rId39"/>
    <p:sldId id="305" r:id="rId40"/>
    <p:sldId id="306" r:id="rId41"/>
    <p:sldId id="263" r:id="rId42"/>
    <p:sldId id="258" r:id="rId43"/>
    <p:sldId id="26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" id="{72C4AECD-06BD-304B-8623-546F229AA919}">
          <p14:sldIdLst>
            <p14:sldId id="259"/>
            <p14:sldId id="260"/>
          </p14:sldIdLst>
        </p14:section>
        <p14:section name="Motivation" id="{F7F98DBD-9CAE-394B-A3AF-334DC36C3EDE}">
          <p14:sldIdLst>
            <p14:sldId id="261"/>
            <p14:sldId id="262"/>
            <p14:sldId id="272"/>
            <p14:sldId id="281"/>
            <p14:sldId id="279"/>
            <p14:sldId id="290"/>
          </p14:sldIdLst>
        </p14:section>
        <p14:section name="Physiology of Hearing" id="{B690E3D4-F610-A44A-858C-C39AC3C2778A}">
          <p14:sldIdLst>
            <p14:sldId id="274"/>
            <p14:sldId id="275"/>
            <p14:sldId id="265"/>
            <p14:sldId id="266"/>
            <p14:sldId id="267"/>
            <p14:sldId id="287"/>
            <p14:sldId id="269"/>
            <p14:sldId id="277"/>
            <p14:sldId id="278"/>
          </p14:sldIdLst>
        </p14:section>
        <p14:section name="Models of Hearing" id="{32CE2BF1-0DDB-4EAF-9E4A-5C1C911F4624}">
          <p14:sldIdLst>
            <p14:sldId id="295"/>
            <p14:sldId id="293"/>
            <p14:sldId id="289"/>
            <p14:sldId id="291"/>
            <p14:sldId id="292"/>
            <p14:sldId id="296"/>
            <p14:sldId id="300"/>
            <p14:sldId id="297"/>
            <p14:sldId id="298"/>
            <p14:sldId id="299"/>
            <p14:sldId id="308"/>
            <p14:sldId id="294"/>
          </p14:sldIdLst>
        </p14:section>
        <p14:section name="Goldie's Experiments" id="{53FA7BC3-6932-4811-8774-D97F4B82BA79}">
          <p14:sldIdLst>
            <p14:sldId id="309"/>
            <p14:sldId id="284"/>
            <p14:sldId id="285"/>
            <p14:sldId id="286"/>
          </p14:sldIdLst>
        </p14:section>
        <p14:section name="Full Simulation" id="{454E81B8-E7DA-1942-BBCC-8232DFD35020}">
          <p14:sldIdLst>
            <p14:sldId id="283"/>
            <p14:sldId id="301"/>
            <p14:sldId id="302"/>
            <p14:sldId id="304"/>
            <p14:sldId id="303"/>
          </p14:sldIdLst>
        </p14:section>
        <p14:section name="Conclusion, Future Work" id="{8C93FF34-360D-4D08-B5B9-E0E3570F1832}">
          <p14:sldIdLst>
            <p14:sldId id="305"/>
            <p14:sldId id="306"/>
          </p14:sldIdLst>
        </p14:section>
        <p14:section name="Thanks" id="{14D62D5B-EB64-BE49-A910-D55C3B643AA3}">
          <p14:sldIdLst>
            <p14:sldId id="263"/>
            <p14:sldId id="25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07" autoAdjust="0"/>
    <p:restoredTop sz="85068" autoAdjust="0"/>
  </p:normalViewPr>
  <p:slideViewPr>
    <p:cSldViewPr>
      <p:cViewPr>
        <p:scale>
          <a:sx n="150" d="100"/>
          <a:sy n="150" d="100"/>
        </p:scale>
        <p:origin x="-536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800" dirty="0" smtClean="0"/>
              <a:t>Thanks!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In</a:t>
            </a:r>
            <a:r>
              <a:rPr lang="en-US" altLang="en-US" sz="2800" baseline="0" dirty="0" smtClean="0"/>
              <a:t> fine HRC tradition, please interrupt me whenever.</a:t>
            </a:r>
            <a:endParaRPr lang="en-US" altLang="en-US" sz="28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what I would add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44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46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Basilar Membrane motion </a:t>
            </a:r>
            <a:r>
              <a:rPr lang="en-US" sz="12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Beginning of </a:t>
            </a:r>
            <a:r>
              <a:rPr lang="en-US" sz="12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200" b="1" dirty="0" smtClean="0">
                <a:sym typeface="Wingdings" panose="05000000000000000000" pitchFamily="2" charset="2"/>
              </a:rPr>
              <a:t> organization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200" b="1" dirty="0" smtClean="0">
                <a:sym typeface="Wingdings" panose="05000000000000000000" pitchFamily="2" charset="2"/>
              </a:rPr>
              <a:t>spontaneous firing rate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computation with</a:t>
            </a:r>
            <a:r>
              <a:rPr lang="en-US" baseline="0" dirty="0" smtClean="0"/>
              <a:t> compromised givens is likely to be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started studying</a:t>
            </a:r>
            <a:r>
              <a:rPr lang="en-US" baseline="0" dirty="0" smtClean="0"/>
              <a:t> this area, I quickly discovered there were a LOT of modeling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93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Apples to oranges, not shoes.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87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8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8/17/16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M.S. Thesis Defense</a:t>
            </a:r>
          </a:p>
          <a:p>
            <a:pPr eaLnBrk="1" hangingPunct="1"/>
            <a:r>
              <a:rPr lang="en-US" altLang="en-US" dirty="0" smtClean="0"/>
              <a:t>18 August,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  <p:extLst>
      <p:ext uri="{BB962C8B-B14F-4D97-AF65-F5344CB8AC3E}">
        <p14:creationId xmlns:p14="http://schemas.microsoft.com/office/powerpoint/2010/main" val="40770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eatlthyAndDamagedHairCells-auditoryneuroscie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49781" b="13080"/>
          <a:stretch/>
        </p:blipFill>
        <p:spPr>
          <a:xfrm>
            <a:off x="152400" y="1600200"/>
            <a:ext cx="3979743" cy="3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81200"/>
            <a:ext cx="4635036" cy="3175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526026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The Organ of </a:t>
            </a:r>
            <a:r>
              <a:rPr lang="en-US" kern="0" dirty="0" err="1" smtClean="0"/>
              <a:t>Corti</a:t>
            </a:r>
            <a:r>
              <a:rPr lang="en-US" kern="0" dirty="0" smtClean="0"/>
              <a:t> is Cool</a:t>
            </a:r>
            <a:endParaRPr lang="en-US" kern="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1656735" y="4876800"/>
            <a:ext cx="5334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715000" y="3352800"/>
            <a:ext cx="2286000" cy="2438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7445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6249" y="1600225"/>
            <a:ext cx="6858000" cy="4191000"/>
            <a:chOff x="533400" y="3543272"/>
            <a:chExt cx="4205967" cy="26573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43272"/>
              <a:ext cx="4205967" cy="24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6260" y="5954397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+mj-lt"/>
                </a:rPr>
                <a:t>Kujawa</a:t>
              </a:r>
              <a:r>
                <a:rPr lang="en-US" sz="1000" dirty="0" smtClean="0">
                  <a:latin typeface="+mj-lt"/>
                </a:rPr>
                <a:t> &amp; </a:t>
              </a:r>
              <a:r>
                <a:rPr lang="en-US" sz="1000" dirty="0" err="1" smtClean="0">
                  <a:latin typeface="+mj-lt"/>
                </a:rPr>
                <a:t>Liberman</a:t>
              </a:r>
              <a:r>
                <a:rPr lang="en-US" sz="1000" dirty="0" smtClean="0">
                  <a:latin typeface="+mj-lt"/>
                </a:rPr>
                <a:t> (09), Hudspeth (14)</a:t>
              </a:r>
              <a:endParaRPr lang="en-US" sz="1000" dirty="0">
                <a:latin typeface="+mj-lt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412604" y="546945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Inner Hair Cells are Important</a:t>
            </a:r>
            <a:endParaRPr lang="en-US" kern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705100" y="2779326"/>
            <a:ext cx="2933700" cy="2935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1325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 smtClean="0"/>
              <a:t>Many fibers synapse onto each Inner Hair Cell (IHC)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ANF carries information about BM motion as a series of spikes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Loss of ANFs are thought to contribute to HHL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CFs become under-represented ? Loss of phase locking? Early saturation  loss of data in the code</a:t>
            </a:r>
          </a:p>
          <a:p>
            <a:r>
              <a:rPr lang="en-US" dirty="0"/>
              <a:t>Fibers differ in their spontaneous rates (SR)</a:t>
            </a:r>
          </a:p>
          <a:p>
            <a:pPr lvl="1"/>
            <a:r>
              <a:rPr lang="en-US" b="1" dirty="0"/>
              <a:t>Low SR </a:t>
            </a:r>
            <a:r>
              <a:rPr lang="en-US" dirty="0"/>
              <a:t> fibers have high thresholds, saturate at higher levels</a:t>
            </a:r>
          </a:p>
          <a:p>
            <a:pPr lvl="1"/>
            <a:r>
              <a:rPr lang="en-US" b="1" dirty="0"/>
              <a:t>High SR</a:t>
            </a:r>
            <a:r>
              <a:rPr lang="en-US" dirty="0"/>
              <a:t> fibers have low thresholds, but saturate at lower levels</a:t>
            </a:r>
          </a:p>
          <a:p>
            <a:r>
              <a:rPr lang="en-US" dirty="0"/>
              <a:t>In general, more High SR fibers along the cochlea than Low SR fibers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Origin of ABR Wave I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Synaptopathy</a:t>
            </a:r>
            <a:r>
              <a:rPr lang="en-US" dirty="0" smtClean="0"/>
              <a:t> Precedes Cell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286250"/>
            <a:ext cx="7924800" cy="1885950"/>
          </a:xfrm>
        </p:spPr>
        <p:txBody>
          <a:bodyPr/>
          <a:lstStyle/>
          <a:p>
            <a:r>
              <a:rPr lang="en-US" dirty="0"/>
              <a:t>Noise exposure that causes a Temporary Threshold Shift (or just Age!) </a:t>
            </a:r>
            <a:r>
              <a:rPr lang="en-US" dirty="0">
                <a:sym typeface="Wingdings" panose="05000000000000000000" pitchFamily="2" charset="2"/>
              </a:rPr>
              <a:t> De-</a:t>
            </a:r>
            <a:r>
              <a:rPr lang="en-US" dirty="0" err="1">
                <a:sym typeface="Wingdings" panose="05000000000000000000" pitchFamily="2" charset="2"/>
              </a:rPr>
              <a:t>afferentiation</a:t>
            </a:r>
            <a:r>
              <a:rPr lang="en-US" dirty="0">
                <a:sym typeface="Wingdings" panose="05000000000000000000" pitchFamily="2" charset="2"/>
              </a:rPr>
              <a:t> of the IHC months or years before hair cell death (ABRs, thresholds remain normal)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2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91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6" y="3544645"/>
            <a:ext cx="3322254" cy="270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Distribution along the 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1" y="1447800"/>
            <a:ext cx="4114800" cy="4267200"/>
          </a:xfrm>
        </p:spPr>
        <p:txBody>
          <a:bodyPr/>
          <a:lstStyle/>
          <a:p>
            <a:r>
              <a:rPr lang="en-US" dirty="0" smtClean="0"/>
              <a:t>Recent evidence for a </a:t>
            </a:r>
            <a:r>
              <a:rPr lang="en-US" dirty="0" err="1" smtClean="0"/>
              <a:t>nonuniform</a:t>
            </a:r>
            <a:r>
              <a:rPr lang="en-US" dirty="0" smtClean="0"/>
              <a:t> distribution</a:t>
            </a:r>
            <a:endParaRPr lang="en-US" dirty="0"/>
          </a:p>
          <a:p>
            <a:r>
              <a:rPr lang="en-US" dirty="0" smtClean="0"/>
              <a:t>More low-SR fibers at high CFs.</a:t>
            </a:r>
          </a:p>
          <a:p>
            <a:r>
              <a:rPr lang="en-US" dirty="0" smtClean="0"/>
              <a:t>Distribution changes abruptly at ~ 2.5 kHz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Interesting consequences for HHL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Synchrony disruption? Loss of phase locking?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00395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Temchin</a:t>
            </a:r>
            <a:r>
              <a:rPr lang="en-US" sz="1000" dirty="0" smtClean="0"/>
              <a:t>, </a:t>
            </a:r>
            <a:r>
              <a:rPr lang="en-US" sz="1000" dirty="0" err="1" smtClean="0"/>
              <a:t>Ruggero</a:t>
            </a:r>
            <a:r>
              <a:rPr lang="en-US" sz="1000" dirty="0" smtClean="0"/>
              <a:t> (2008)</a:t>
            </a:r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2473" y="1066800"/>
            <a:ext cx="4114800" cy="2590800"/>
            <a:chOff x="0" y="-2867025"/>
            <a:chExt cx="15011400" cy="114300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11400" cy="856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867025"/>
              <a:ext cx="150114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91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7924800" cy="685800"/>
          </a:xfrm>
        </p:spPr>
        <p:txBody>
          <a:bodyPr/>
          <a:lstStyle/>
          <a:p>
            <a:r>
              <a:rPr lang="en-US" dirty="0" smtClean="0"/>
              <a:t>Auditory Nerve Ascending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" name="Picture 9" descr="cove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" y="1371600"/>
            <a:ext cx="4738292" cy="44196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191000" cy="5257799"/>
          </a:xfrm>
        </p:spPr>
        <p:txBody>
          <a:bodyPr/>
          <a:lstStyle/>
          <a:p>
            <a:r>
              <a:rPr lang="en-US" sz="2000" dirty="0" smtClean="0"/>
              <a:t>Auditory Nerve projects to the Cochlear Nucleus (CN)  </a:t>
            </a:r>
          </a:p>
          <a:p>
            <a:pPr lvl="1"/>
            <a:r>
              <a:rPr lang="en-US" dirty="0" smtClean="0"/>
              <a:t>Brainstem</a:t>
            </a:r>
          </a:p>
          <a:p>
            <a:pPr lvl="1"/>
            <a:r>
              <a:rPr lang="en-US" dirty="0" smtClean="0"/>
              <a:t>Dorsal and Ventral areas have special roles</a:t>
            </a:r>
          </a:p>
          <a:p>
            <a:pPr lvl="1"/>
            <a:r>
              <a:rPr lang="en-US" dirty="0" smtClean="0"/>
              <a:t>Putative source of ABR Wave III </a:t>
            </a:r>
          </a:p>
          <a:p>
            <a:r>
              <a:rPr lang="en-US" sz="2000" dirty="0" smtClean="0"/>
              <a:t>CN projects (eventually) to the Inferior Colliculus (IC) (Midbrain)</a:t>
            </a:r>
            <a:endParaRPr lang="en-US" sz="1400" dirty="0" smtClean="0"/>
          </a:p>
          <a:p>
            <a:pPr lvl="1"/>
            <a:r>
              <a:rPr lang="en-US" dirty="0" smtClean="0"/>
              <a:t>Midbrain</a:t>
            </a:r>
          </a:p>
          <a:p>
            <a:pPr lvl="1"/>
            <a:r>
              <a:rPr lang="en-US" dirty="0" smtClean="0"/>
              <a:t>Putative source of ABR Wave V</a:t>
            </a:r>
          </a:p>
          <a:p>
            <a:pPr lvl="1"/>
            <a:r>
              <a:rPr lang="en-US" dirty="0" smtClean="0"/>
              <a:t>IC is very complicated</a:t>
            </a:r>
          </a:p>
          <a:p>
            <a:r>
              <a:rPr lang="en-US" sz="2000" dirty="0" smtClean="0"/>
              <a:t>AN concerned with high-fidelity data </a:t>
            </a:r>
            <a:r>
              <a:rPr lang="en-US" sz="2000" i="1" dirty="0" smtClean="0"/>
              <a:t>transmission</a:t>
            </a:r>
          </a:p>
          <a:p>
            <a:r>
              <a:rPr lang="en-US" sz="2000" dirty="0" smtClean="0"/>
              <a:t>Higher areas start doing more </a:t>
            </a:r>
            <a:r>
              <a:rPr lang="en-US" sz="2000" i="1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40094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Ascending Projections are Many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709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1"/>
            <a:ext cx="3962400" cy="4876800"/>
          </a:xfrm>
        </p:spPr>
        <p:txBody>
          <a:bodyPr/>
          <a:lstStyle/>
          <a:p>
            <a:r>
              <a:rPr lang="en-US" dirty="0" smtClean="0"/>
              <a:t>Above IC is Thalamus, then Auditory Cortex</a:t>
            </a:r>
          </a:p>
          <a:p>
            <a:r>
              <a:rPr lang="en-US" dirty="0" smtClean="0"/>
              <a:t>Then it gets </a:t>
            </a:r>
            <a:r>
              <a:rPr lang="en-US" i="1" dirty="0" smtClean="0"/>
              <a:t>really</a:t>
            </a:r>
            <a:r>
              <a:rPr lang="en-US" dirty="0" smtClean="0"/>
              <a:t> complicated.</a:t>
            </a:r>
          </a:p>
          <a:p>
            <a:r>
              <a:rPr lang="en-US" dirty="0" smtClean="0"/>
              <a:t>Efferent feedback not shown (sometimes not known)</a:t>
            </a:r>
          </a:p>
          <a:p>
            <a:r>
              <a:rPr lang="en-US" dirty="0" smtClean="0"/>
              <a:t>If we’re interested in an objective diagnostic, we can probably stop at IC.</a:t>
            </a:r>
          </a:p>
        </p:txBody>
      </p:sp>
    </p:spTree>
    <p:extLst>
      <p:ext uri="{BB962C8B-B14F-4D97-AF65-F5344CB8AC3E}">
        <p14:creationId xmlns:p14="http://schemas.microsoft.com/office/powerpoint/2010/main" val="56925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Auditory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572000"/>
          </a:xfrm>
        </p:spPr>
        <p:txBody>
          <a:bodyPr/>
          <a:lstStyle/>
          <a:p>
            <a:r>
              <a:rPr lang="en-US" dirty="0" smtClean="0"/>
              <a:t>Many choices of models for this complicated system.</a:t>
            </a:r>
          </a:p>
          <a:p>
            <a:r>
              <a:rPr lang="en-US" dirty="0" smtClean="0"/>
              <a:t>What makes a “good” model?</a:t>
            </a:r>
          </a:p>
          <a:p>
            <a:pPr lvl="1"/>
            <a:r>
              <a:rPr lang="en-US" dirty="0" smtClean="0"/>
              <a:t>Does it let us ask better questions?</a:t>
            </a:r>
          </a:p>
          <a:p>
            <a:pPr lvl="1"/>
            <a:r>
              <a:rPr lang="en-US" dirty="0" smtClean="0"/>
              <a:t>Does it tell us anything about the biology?</a:t>
            </a:r>
          </a:p>
          <a:p>
            <a:pPr lvl="1"/>
            <a:r>
              <a:rPr lang="en-US" dirty="0" smtClean="0"/>
              <a:t>Not interested in a model for </a:t>
            </a:r>
            <a:r>
              <a:rPr lang="en-US" i="1" dirty="0" smtClean="0"/>
              <a:t>everything.</a:t>
            </a:r>
          </a:p>
          <a:p>
            <a:r>
              <a:rPr lang="en-US" dirty="0" smtClean="0"/>
              <a:t>How do we know what model answers the question “better”?</a:t>
            </a:r>
          </a:p>
          <a:p>
            <a:r>
              <a:rPr lang="en-US" dirty="0" smtClean="0"/>
              <a:t>Need to account for parameter choices to compare results and test models inside their ranges</a:t>
            </a:r>
          </a:p>
          <a:p>
            <a:r>
              <a:rPr lang="en-US" dirty="0" smtClean="0"/>
              <a:t>Need to do bookkeeping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There’s a need for a better modeling framework.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0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977900"/>
            <a:ext cx="4419600" cy="5880100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Open source, Python3</a:t>
            </a:r>
          </a:p>
          <a:p>
            <a:r>
              <a:rPr lang="en-US" sz="2000" dirty="0">
                <a:sym typeface="Wingdings" panose="05000000000000000000" pitchFamily="2" charset="2"/>
              </a:rPr>
              <a:t>Hosted on GitHub</a:t>
            </a:r>
          </a:p>
          <a:p>
            <a:r>
              <a:rPr lang="en-US" sz="2000" dirty="0" err="1">
                <a:sym typeface="Wingdings" panose="05000000000000000000" pitchFamily="2" charset="2"/>
              </a:rPr>
              <a:t>Citeable</a:t>
            </a:r>
            <a:r>
              <a:rPr lang="en-US" sz="2000" dirty="0">
                <a:sym typeface="Wingdings" panose="05000000000000000000" pitchFamily="2" charset="2"/>
              </a:rPr>
              <a:t> by DOI</a:t>
            </a:r>
            <a:endParaRPr lang="en-US" sz="2000" dirty="0"/>
          </a:p>
          <a:p>
            <a:r>
              <a:rPr lang="en-US" sz="2000" dirty="0" smtClean="0"/>
              <a:t>Already being used by others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Multiple </a:t>
            </a:r>
            <a:r>
              <a:rPr lang="en-US" sz="2000" dirty="0"/>
              <a:t>choices for each stage of the ascending auditory </a:t>
            </a:r>
            <a:r>
              <a:rPr lang="en-US" sz="2000" dirty="0" smtClean="0"/>
              <a:t>system among leading models</a:t>
            </a:r>
          </a:p>
          <a:p>
            <a:r>
              <a:rPr lang="en-US" sz="2000" dirty="0" smtClean="0"/>
              <a:t>Any sound stimulus is OK</a:t>
            </a:r>
          </a:p>
          <a:p>
            <a:r>
              <a:rPr lang="en-US" sz="2000" dirty="0" smtClean="0"/>
              <a:t>Choice of fixed- or </a:t>
            </a:r>
            <a:r>
              <a:rPr lang="en-US" sz="2000" dirty="0" err="1" smtClean="0"/>
              <a:t>sigmoidally</a:t>
            </a:r>
            <a:r>
              <a:rPr lang="en-US" sz="2000" dirty="0" smtClean="0"/>
              <a:t>-weighted SR distribution</a:t>
            </a:r>
          </a:p>
          <a:p>
            <a:r>
              <a:rPr lang="en-US" sz="2000" dirty="0" err="1" smtClean="0"/>
              <a:t>Synaptopathy</a:t>
            </a:r>
            <a:r>
              <a:rPr lang="en-US" sz="2000" dirty="0" smtClean="0"/>
              <a:t> models</a:t>
            </a:r>
          </a:p>
          <a:p>
            <a:r>
              <a:rPr lang="en-US" sz="2000" dirty="0" smtClean="0"/>
              <a:t>Output: ABR estimate, as well as all the data along the way.</a:t>
            </a:r>
          </a:p>
          <a:p>
            <a:r>
              <a:rPr lang="en-US" sz="2000" dirty="0" smtClean="0"/>
              <a:t>Choice of parameters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smtClean="0">
                <a:sym typeface="Wingdings" panose="05000000000000000000" pitchFamily="2" charset="2"/>
              </a:rPr>
              <a:t>Trajectories</a:t>
            </a:r>
            <a:r>
              <a:rPr lang="en-US" sz="2000" dirty="0" smtClean="0">
                <a:sym typeface="Wingdings" panose="05000000000000000000" pitchFamily="2" charset="2"/>
              </a:rPr>
              <a:t> (in 6D)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5124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5453"/>
            <a:ext cx="4572000" cy="59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4400" y="37530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Corti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4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I can ask this question two ways, but let me ask it this way: </a:t>
            </a:r>
            <a:r>
              <a:rPr lang="en-US" i="1" dirty="0" smtClean="0"/>
              <a:t>What </a:t>
            </a:r>
            <a:r>
              <a:rPr lang="en-US" i="1" dirty="0"/>
              <a:t>should we leave in</a:t>
            </a:r>
            <a:r>
              <a:rPr lang="en-US" i="1" dirty="0" smtClean="0"/>
              <a:t>?</a:t>
            </a:r>
            <a:r>
              <a:rPr lang="en-US" dirty="0" smtClean="0"/>
              <a:t> </a:t>
            </a:r>
            <a:r>
              <a:rPr lang="en-US" dirty="0"/>
              <a:t>What's the bare minimum we should leave in as we try to understand what's important about the function of the cochlea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i="1" dirty="0" smtClean="0"/>
              <a:t>David Mountain, 2014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9530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And how can you tell? </a:t>
            </a:r>
            <a:r>
              <a:rPr lang="en-US" b="1" dirty="0" smtClean="0">
                <a:sym typeface="Wingdings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60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2050" name="Picture 2" descr="C:\Users\Graham Voysey\Downloads\periphery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1100"/>
            <a:ext cx="8181485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the Cochlea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7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62000"/>
            <a:ext cx="3733800" cy="5359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Verhulst</a:t>
            </a:r>
            <a:r>
              <a:rPr lang="en-US" b="1" dirty="0"/>
              <a:t> </a:t>
            </a:r>
            <a:r>
              <a:rPr lang="en-US" b="1" dirty="0" smtClean="0"/>
              <a:t>Model</a:t>
            </a:r>
          </a:p>
          <a:p>
            <a:r>
              <a:rPr lang="en-US" dirty="0" smtClean="0"/>
              <a:t>Transmission-Line BM model</a:t>
            </a:r>
          </a:p>
          <a:p>
            <a:r>
              <a:rPr lang="en-US" dirty="0" smtClean="0"/>
              <a:t>One IHC per CF</a:t>
            </a:r>
          </a:p>
          <a:p>
            <a:r>
              <a:rPr lang="en-US" dirty="0" smtClean="0"/>
              <a:t>Estimates  Instantaneous Firing Rate (IFR)  for low- and high- SR fibers</a:t>
            </a:r>
          </a:p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3-store diffusion model varies by CF, SR.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3074" name="Picture 2" descr="C:\Users\Graham Voysey\Projects\thesis\text\2_LiteratureReview\Figures\verhulst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/>
          <a:stretch/>
        </p:blipFill>
        <p:spPr bwMode="auto">
          <a:xfrm>
            <a:off x="533400" y="711200"/>
            <a:ext cx="41301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4589" b="3532"/>
          <a:stretch/>
        </p:blipFill>
        <p:spPr bwMode="auto">
          <a:xfrm>
            <a:off x="63501" y="533400"/>
            <a:ext cx="6184900" cy="53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0" y="533400"/>
            <a:ext cx="3048000" cy="5638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Zilany</a:t>
            </a:r>
            <a:r>
              <a:rPr lang="en-US" b="1" dirty="0" smtClean="0"/>
              <a:t> Model</a:t>
            </a:r>
          </a:p>
          <a:p>
            <a:r>
              <a:rPr lang="en-US" dirty="0" smtClean="0"/>
              <a:t>Phenomenological</a:t>
            </a:r>
          </a:p>
          <a:p>
            <a:r>
              <a:rPr lang="en-US" dirty="0" smtClean="0"/>
              <a:t>Optional jitter for each fiber</a:t>
            </a:r>
          </a:p>
          <a:p>
            <a:r>
              <a:rPr lang="en-US" dirty="0" smtClean="0"/>
              <a:t>Refined over time to add new features</a:t>
            </a:r>
          </a:p>
          <a:p>
            <a:pPr lvl="1"/>
            <a:r>
              <a:rPr lang="en-US" dirty="0" smtClean="0"/>
              <a:t>Power law adaptation</a:t>
            </a:r>
          </a:p>
          <a:p>
            <a:pPr lvl="1"/>
            <a:r>
              <a:rPr lang="en-US" dirty="0" smtClean="0"/>
              <a:t>High levels OK</a:t>
            </a:r>
          </a:p>
          <a:p>
            <a:pPr lvl="1"/>
            <a:r>
              <a:rPr lang="en-US" dirty="0" smtClean="0"/>
              <a:t>Speech optimization</a:t>
            </a:r>
          </a:p>
          <a:p>
            <a:r>
              <a:rPr lang="en-US" dirty="0" smtClean="0"/>
              <a:t>One IHC per CF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8195" name="Picture 3" descr="C:\Users\Graham Voysey\Downloads\an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001000" cy="49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AN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5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multiple fibers to one IHC</a:t>
            </a:r>
          </a:p>
          <a:p>
            <a:pPr lvl="1"/>
            <a:r>
              <a:rPr lang="en-US" dirty="0" smtClean="0"/>
              <a:t>Linearly or </a:t>
            </a:r>
            <a:r>
              <a:rPr lang="en-US" dirty="0" err="1" smtClean="0"/>
              <a:t>sigmoidally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Verhulst</a:t>
            </a:r>
            <a:r>
              <a:rPr lang="en-US" dirty="0" smtClean="0"/>
              <a:t> model is scaled so that an 80dB SPL click stimulus produces an ABR Wave I amplitude of 15 </a:t>
            </a:r>
            <a:r>
              <a:rPr lang="en-US" dirty="0" err="1" smtClean="0"/>
              <a:t>muV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scaling factor applied to summed AN output</a:t>
            </a:r>
          </a:p>
          <a:p>
            <a:r>
              <a:rPr lang="en-US" dirty="0" smtClean="0"/>
              <a:t>A similar weighting factor was found for the </a:t>
            </a:r>
            <a:r>
              <a:rPr lang="en-US" dirty="0" err="1" smtClean="0"/>
              <a:t>Zilany</a:t>
            </a:r>
            <a:r>
              <a:rPr lang="en-US" dirty="0" smtClean="0"/>
              <a:t> model through brute force.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Zilany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Verhulst</a:t>
            </a:r>
            <a:r>
              <a:rPr lang="en-US" dirty="0" smtClean="0">
                <a:sym typeface="Wingdings" panose="05000000000000000000" pitchFamily="2" charset="2"/>
              </a:rPr>
              <a:t> output can be compared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84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9218" name="Picture 2" descr="C:\Users\Graham Voysey\Downloads\brainstem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553326" cy="46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Brainstem and Midbrain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Nelson-Carney (2004)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3601"/>
            <a:ext cx="7924800" cy="2514600"/>
          </a:xfrm>
        </p:spPr>
        <p:txBody>
          <a:bodyPr/>
          <a:lstStyle/>
          <a:p>
            <a:r>
              <a:rPr lang="en-US" dirty="0" smtClean="0"/>
              <a:t>Same-Frequency Inhibition/Excitation (SFIE) model</a:t>
            </a:r>
          </a:p>
          <a:p>
            <a:pPr lvl="1"/>
            <a:r>
              <a:rPr lang="en-US" dirty="0" smtClean="0"/>
              <a:t>Two alpha functions define excitation and inhibition forces for each CF</a:t>
            </a:r>
          </a:p>
          <a:p>
            <a:r>
              <a:rPr lang="en-US" dirty="0" err="1" smtClean="0"/>
              <a:t>Tuneable</a:t>
            </a:r>
            <a:r>
              <a:rPr lang="en-US" dirty="0" smtClean="0"/>
              <a:t> parameters: Time delay, Amplitudes.</a:t>
            </a:r>
          </a:p>
          <a:p>
            <a:r>
              <a:rPr lang="en-US" dirty="0" smtClean="0"/>
              <a:t>Acts like a digital filter.  </a:t>
            </a:r>
          </a:p>
          <a:p>
            <a:r>
              <a:rPr lang="en-US" dirty="0" smtClean="0"/>
              <a:t>CN, IC both Bandpass.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10242" name="Picture 2" descr="C:\Users\Graham Voysey\Projects\thesis\text\2_LiteratureReview\Figures\nelsoncarne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1"/>
            <a:ext cx="51093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78482" y="2057400"/>
            <a:ext cx="609600" cy="457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05740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DCN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87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Carney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3505200"/>
            <a:ext cx="7924800" cy="2590800"/>
          </a:xfrm>
        </p:spPr>
        <p:txBody>
          <a:bodyPr/>
          <a:lstStyle/>
          <a:p>
            <a:r>
              <a:rPr lang="en-US" dirty="0" smtClean="0"/>
              <a:t>Extends prior model with new IC parameters from new EP recordings</a:t>
            </a:r>
          </a:p>
          <a:p>
            <a:r>
              <a:rPr lang="en-US" dirty="0" smtClean="0"/>
              <a:t>Tuned for complex tones, SAM tones, speech-like</a:t>
            </a:r>
          </a:p>
          <a:p>
            <a:r>
              <a:rPr lang="en-US" dirty="0" smtClean="0"/>
              <a:t>CN is still bandpass</a:t>
            </a:r>
          </a:p>
          <a:p>
            <a:r>
              <a:rPr lang="en-US" dirty="0" smtClean="0"/>
              <a:t>IC is bandpass, band-reject, low-pass.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9" r="43619" b="19520"/>
          <a:stretch/>
        </p:blipFill>
        <p:spPr bwMode="auto">
          <a:xfrm>
            <a:off x="685800" y="1676400"/>
            <a:ext cx="373380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09" y="1676400"/>
            <a:ext cx="4573291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81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685800"/>
          </a:xfrm>
        </p:spPr>
        <p:txBody>
          <a:bodyPr/>
          <a:lstStyle/>
          <a:p>
            <a:r>
              <a:rPr lang="en-US" dirty="0" smtClean="0"/>
              <a:t>Overall Model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447800"/>
            <a:ext cx="3505200" cy="4267200"/>
          </a:xfrm>
        </p:spPr>
        <p:txBody>
          <a:bodyPr/>
          <a:lstStyle/>
          <a:p>
            <a:r>
              <a:rPr lang="en-US" dirty="0" smtClean="0"/>
              <a:t>Wave I, III, V</a:t>
            </a:r>
          </a:p>
          <a:p>
            <a:r>
              <a:rPr lang="en-US" dirty="0" smtClean="0"/>
              <a:t>Incremental data from each stage</a:t>
            </a:r>
          </a:p>
          <a:p>
            <a:r>
              <a:rPr lang="en-US" dirty="0" smtClean="0"/>
              <a:t>Saved to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58547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What about comparing different trajectories?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1294" y="1054100"/>
            <a:ext cx="4789826" cy="4871105"/>
            <a:chOff x="361294" y="1054100"/>
            <a:chExt cx="4789826" cy="4871105"/>
          </a:xfrm>
        </p:grpSpPr>
        <p:sp>
          <p:nvSpPr>
            <p:cNvPr id="8" name="Rectangle 7"/>
            <p:cNvSpPr/>
            <p:nvPr/>
          </p:nvSpPr>
          <p:spPr bwMode="auto">
            <a:xfrm>
              <a:off x="426720" y="1054100"/>
              <a:ext cx="4724400" cy="4800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Osaka" charset="-128"/>
                <a:cs typeface="Osaka" charset="-128"/>
              </a:endParaRPr>
            </a:p>
          </p:txBody>
        </p:sp>
        <p:pic>
          <p:nvPicPr>
            <p:cNvPr id="13314" name="Picture 2" descr="C:\Users\Graham Voysey\Desktop\figure_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4" t="10138" r="18576" b="9723"/>
            <a:stretch/>
          </p:blipFill>
          <p:spPr bwMode="auto">
            <a:xfrm>
              <a:off x="762000" y="1066800"/>
              <a:ext cx="4389120" cy="439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62000" y="5463540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         Time(s)              3</a:t>
              </a:r>
              <a:endParaRPr lang="en-US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1602433" y="3050847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Log </a:t>
              </a:r>
              <a:r>
                <a:rPr lang="en-US" dirty="0" err="1" smtClean="0">
                  <a:latin typeface="+mn-lt"/>
                </a:rPr>
                <a:t>Freq</a:t>
              </a:r>
              <a:r>
                <a:rPr lang="en-US" dirty="0" smtClean="0">
                  <a:latin typeface="+mn-lt"/>
                </a:rPr>
                <a:t> (Hz)       20e3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2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65946"/>
            <a:ext cx="2197727" cy="285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076484"/>
            <a:ext cx="8153400" cy="2171916"/>
          </a:xfrm>
        </p:spPr>
        <p:txBody>
          <a:bodyPr/>
          <a:lstStyle/>
          <a:p>
            <a:r>
              <a:rPr lang="en-US" sz="2000" dirty="0" smtClean="0"/>
              <a:t>Large-scale simulation management!</a:t>
            </a:r>
          </a:p>
          <a:p>
            <a:r>
              <a:rPr lang="en-US" sz="2000" dirty="0" smtClean="0"/>
              <a:t>Standardized I/O : HDF5</a:t>
            </a:r>
          </a:p>
          <a:p>
            <a:r>
              <a:rPr lang="en-US" sz="2000" dirty="0" smtClean="0"/>
              <a:t>Easy to compare relative effects of models between runs</a:t>
            </a:r>
            <a:endParaRPr lang="en-US" sz="2000" dirty="0"/>
          </a:p>
          <a:p>
            <a:r>
              <a:rPr lang="en-US" sz="2000" dirty="0" smtClean="0"/>
              <a:t>Easy to design experiments and track results</a:t>
            </a:r>
          </a:p>
          <a:p>
            <a:r>
              <a:rPr lang="en-US" sz="2000" dirty="0" smtClean="0"/>
              <a:t>Build figures by querying a database</a:t>
            </a:r>
            <a:endParaRPr lang="en-US" sz="2000" dirty="0"/>
          </a:p>
          <a:p>
            <a:r>
              <a:rPr lang="en-US" sz="2000" dirty="0" smtClean="0"/>
              <a:t>Metadata </a:t>
            </a:r>
            <a:r>
              <a:rPr lang="en-US" sz="2000" dirty="0"/>
              <a:t>about each simulation is permanently baked </a:t>
            </a:r>
            <a:r>
              <a:rPr lang="en-US" sz="2000" dirty="0" smtClean="0"/>
              <a:t>into output.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6147" name="Picture 3" descr="C:\Users\Graham Voysey\Downloads\pypet-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781800" cy="38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2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“Hidden Hearing Loss” is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Mechanism(s) of HHL currently under debate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2" descr="C:\Users\Graham Voysey\Desktop\IMG_6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04" y="1447800"/>
            <a:ext cx="21341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raham Voysey\Desktop\IMG_6002-blur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1447800"/>
            <a:ext cx="21341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4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HHL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00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“normal” ABRs.  (</a:t>
            </a:r>
            <a:r>
              <a:rPr lang="en-US" dirty="0" err="1" smtClean="0">
                <a:sym typeface="Wingdings" panose="05000000000000000000" pitchFamily="2" charset="2"/>
              </a:rPr>
              <a:t>Mehraei</a:t>
            </a:r>
            <a:r>
              <a:rPr lang="en-US" dirty="0" smtClean="0">
                <a:sym typeface="Wingdings" panose="05000000000000000000" pitchFamily="2" charset="2"/>
              </a:rPr>
              <a:t> et. al, 2016)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12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05400"/>
            <a:ext cx="7924800" cy="8940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changes in click-evoked ABRs correlate with performance differences, even in “normal” listeners.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 A candidate for an objective measure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85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this task was inconclusive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902110" y="1295400"/>
            <a:ext cx="7162800" cy="331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3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Models Affect HHL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Noise-Masked </a:t>
            </a:r>
            <a:r>
              <a:rPr lang="en-US" dirty="0" err="1" smtClean="0"/>
              <a:t>clicktrains</a:t>
            </a:r>
            <a:r>
              <a:rPr lang="en-US" dirty="0" smtClean="0"/>
              <a:t> to get ABR estimates</a:t>
            </a:r>
          </a:p>
          <a:p>
            <a:r>
              <a:rPr lang="en-US" dirty="0" smtClean="0"/>
              <a:t>Why do they differ from previous models?</a:t>
            </a:r>
          </a:p>
          <a:p>
            <a:r>
              <a:rPr lang="en-US" dirty="0" smtClean="0"/>
              <a:t>240 combinations of parameters were simulated </a:t>
            </a:r>
          </a:p>
          <a:p>
            <a:r>
              <a:rPr lang="en-US" dirty="0" smtClean="0"/>
              <a:t>250 GB of results</a:t>
            </a:r>
          </a:p>
          <a:p>
            <a:r>
              <a:rPr lang="en-US" dirty="0" smtClean="0"/>
              <a:t>Challenge: How do you visualize the effects of discrete changes in parameters with 6 dimensions?</a:t>
            </a:r>
          </a:p>
          <a:p>
            <a:r>
              <a:rPr lang="en-US" dirty="0" smtClean="0"/>
              <a:t>For this work, we can always plot </a:t>
            </a:r>
          </a:p>
          <a:p>
            <a:pPr lvl="1"/>
            <a:r>
              <a:rPr lang="en-US" dirty="0" smtClean="0"/>
              <a:t>Wave V Latency vs. Noise Masker Level</a:t>
            </a:r>
          </a:p>
          <a:p>
            <a:pPr lvl="1"/>
            <a:r>
              <a:rPr lang="en-US" dirty="0" smtClean="0"/>
              <a:t>Wave I Peak Amplitude vs. Noise Masker Level.</a:t>
            </a:r>
          </a:p>
          <a:p>
            <a:r>
              <a:rPr lang="en-US" dirty="0" smtClean="0"/>
              <a:t>And rove the other parameters.</a:t>
            </a:r>
          </a:p>
          <a:p>
            <a:r>
              <a:rPr lang="en-US" dirty="0" smtClean="0"/>
              <a:t>Run it.  Wait 9 days.  Plot the results!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0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</a:t>
            </a:r>
            <a:r>
              <a:rPr lang="en-US" dirty="0" err="1" smtClean="0"/>
              <a:t>Synaptopathy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6" descr="synaptopath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3886200" cy="5029200"/>
          </a:xfrm>
          <a:prstGeom prst="rect">
            <a:avLst/>
          </a:prstGeom>
        </p:spPr>
      </p:pic>
      <p:pic>
        <p:nvPicPr>
          <p:cNvPr id="8" name="Picture 7" descr="synaptopath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19200"/>
            <a:ext cx="3886200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Peripheral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6" descr="periphe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19200"/>
            <a:ext cx="4246034" cy="5494867"/>
          </a:xfrm>
          <a:prstGeom prst="rect">
            <a:avLst/>
          </a:prstGeom>
        </p:spPr>
      </p:pic>
      <p:pic>
        <p:nvPicPr>
          <p:cNvPr id="8" name="Picture 7" descr="periphe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423949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9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CF Weighting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7" name="Picture 6" descr="weight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4298373" cy="5562600"/>
          </a:xfrm>
          <a:prstGeom prst="rect">
            <a:avLst/>
          </a:prstGeom>
        </p:spPr>
      </p:pic>
      <p:pic>
        <p:nvPicPr>
          <p:cNvPr id="8" name="Picture 7" descr="weight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572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Brainstem/Midbrain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8" name="Picture 7" descr="brain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4265660" cy="5520266"/>
          </a:xfrm>
          <a:prstGeom prst="rect">
            <a:avLst/>
          </a:prstGeom>
        </p:spPr>
      </p:pic>
      <p:pic>
        <p:nvPicPr>
          <p:cNvPr id="9" name="Picture 8" descr="brainste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572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modeling framework was built.</a:t>
            </a:r>
          </a:p>
          <a:p>
            <a:pPr lvl="1"/>
            <a:r>
              <a:rPr lang="en-US" dirty="0" smtClean="0"/>
              <a:t>Direct comparisons between different models are possible.</a:t>
            </a:r>
          </a:p>
          <a:p>
            <a:pPr lvl="1"/>
            <a:r>
              <a:rPr lang="en-US" dirty="0" smtClean="0"/>
              <a:t>Easily managed results</a:t>
            </a:r>
          </a:p>
          <a:p>
            <a:pPr lvl="1"/>
            <a:r>
              <a:rPr lang="en-US" dirty="0" smtClean="0"/>
              <a:t>Results plotted on the fly</a:t>
            </a:r>
          </a:p>
          <a:p>
            <a:r>
              <a:rPr lang="en-US" dirty="0" smtClean="0"/>
              <a:t>The framework was used to explore the effects of model parameters on the fidelity of modeling human results</a:t>
            </a:r>
          </a:p>
          <a:p>
            <a:r>
              <a:rPr lang="en-US" dirty="0" smtClean="0"/>
              <a:t>CF-weighting and </a:t>
            </a:r>
            <a:r>
              <a:rPr lang="en-US" dirty="0" err="1" smtClean="0"/>
              <a:t>Synaptopathy</a:t>
            </a:r>
            <a:r>
              <a:rPr lang="en-US" dirty="0"/>
              <a:t> </a:t>
            </a:r>
            <a:r>
              <a:rPr lang="en-US" dirty="0" smtClean="0"/>
              <a:t>effects suggest interesting ways of thinking about low-SR fiber contributions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14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tinnitus)</a:t>
            </a:r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r>
              <a:rPr lang="en-US" b="1" dirty="0" smtClean="0"/>
              <a:t>Some Pre-cortical Processing Deficit</a:t>
            </a:r>
          </a:p>
          <a:p>
            <a:pPr lvl="1"/>
            <a:r>
              <a:rPr lang="en-US" dirty="0" smtClean="0"/>
              <a:t>Damage at lower levels </a:t>
            </a:r>
            <a:r>
              <a:rPr lang="en-US" dirty="0" smtClean="0">
                <a:sym typeface="Wingdings" panose="05000000000000000000" pitchFamily="2" charset="2"/>
              </a:rPr>
              <a:t> “information starvation” at higher levels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Impacts on more complex tasks: object representation, source segregation…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8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800600"/>
          </a:xfrm>
        </p:spPr>
        <p:txBody>
          <a:bodyPr/>
          <a:lstStyle/>
          <a:p>
            <a:r>
              <a:rPr lang="en-US" dirty="0" smtClean="0"/>
              <a:t>More complex models of hearing loss: Notches, noise-induced pathologies, etc.</a:t>
            </a:r>
          </a:p>
          <a:p>
            <a:r>
              <a:rPr lang="en-US" dirty="0" err="1" smtClean="0"/>
              <a:t>Synaptopathy</a:t>
            </a:r>
            <a:r>
              <a:rPr lang="en-US" dirty="0" smtClean="0"/>
              <a:t> depends on SR stochasticity</a:t>
            </a:r>
          </a:p>
          <a:p>
            <a:r>
              <a:rPr lang="en-US" dirty="0" smtClean="0"/>
              <a:t>Look to off-frequency effects?</a:t>
            </a:r>
          </a:p>
          <a:p>
            <a:r>
              <a:rPr lang="en-US" dirty="0" smtClean="0"/>
              <a:t>Should IC model parameters vary?</a:t>
            </a:r>
          </a:p>
          <a:p>
            <a:r>
              <a:rPr lang="en-US" dirty="0" smtClean="0"/>
              <a:t>How clever can we be about parameter sampling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Framework improvements</a:t>
            </a:r>
          </a:p>
          <a:p>
            <a:pPr lvl="1"/>
            <a:r>
              <a:rPr lang="en-US" dirty="0" smtClean="0"/>
              <a:t>Easier configuration of </a:t>
            </a:r>
            <a:r>
              <a:rPr lang="en-US" dirty="0" err="1" smtClean="0"/>
              <a:t>synaptopathies</a:t>
            </a:r>
            <a:endParaRPr lang="en-US" dirty="0" smtClean="0"/>
          </a:p>
          <a:p>
            <a:pPr lvl="1"/>
            <a:r>
              <a:rPr lang="en-US" dirty="0" smtClean="0"/>
              <a:t>Publication to </a:t>
            </a:r>
            <a:r>
              <a:rPr lang="en-US" dirty="0" err="1" smtClean="0"/>
              <a:t>PyPi</a:t>
            </a:r>
            <a:r>
              <a:rPr lang="en-US" dirty="0" smtClean="0"/>
              <a:t>: the Python Package Index</a:t>
            </a:r>
          </a:p>
          <a:p>
            <a:pPr lvl="1"/>
            <a:r>
              <a:rPr lang="en-US" dirty="0" smtClean="0"/>
              <a:t>“Experiment Creator” wizard.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09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38862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Auditory Biophysics Lab</a:t>
            </a:r>
          </a:p>
          <a:p>
            <a:r>
              <a:rPr lang="en-US" sz="2000" dirty="0" smtClean="0"/>
              <a:t>Dave Mountain</a:t>
            </a:r>
          </a:p>
          <a:p>
            <a:r>
              <a:rPr lang="en-US" sz="2000" dirty="0" smtClean="0"/>
              <a:t>Dave Anderson</a:t>
            </a:r>
          </a:p>
          <a:p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Zosuls</a:t>
            </a:r>
            <a:endParaRPr lang="en-US" sz="2000" dirty="0" smtClean="0"/>
          </a:p>
          <a:p>
            <a:r>
              <a:rPr lang="en-US" sz="2000" dirty="0" smtClean="0"/>
              <a:t>Andy </a:t>
            </a:r>
            <a:r>
              <a:rPr lang="en-US" sz="2000" dirty="0" err="1" smtClean="0"/>
              <a:t>Brughera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4876800"/>
            <a:ext cx="419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Auditory Neuroscience Lab</a:t>
            </a:r>
          </a:p>
          <a:p>
            <a:r>
              <a:rPr lang="en-US" sz="2000" dirty="0" err="1" smtClean="0"/>
              <a:t>Goldbarg</a:t>
            </a:r>
            <a:r>
              <a:rPr lang="en-US" sz="2000" dirty="0" smtClean="0"/>
              <a:t> </a:t>
            </a:r>
            <a:r>
              <a:rPr lang="en-US" sz="2000" dirty="0" err="1" smtClean="0"/>
              <a:t>Mehraei</a:t>
            </a:r>
            <a:endParaRPr lang="en-US" sz="2000" dirty="0" smtClean="0"/>
          </a:p>
          <a:p>
            <a:r>
              <a:rPr lang="en-US" sz="2000" dirty="0" smtClean="0"/>
              <a:t>Le Wang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143000"/>
            <a:ext cx="3352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Committee </a:t>
            </a:r>
          </a:p>
          <a:p>
            <a:r>
              <a:rPr lang="en-US" sz="2000" dirty="0" smtClean="0"/>
              <a:t>Steve Colburn</a:t>
            </a:r>
          </a:p>
          <a:p>
            <a:r>
              <a:rPr lang="en-US" sz="2000" dirty="0" smtClean="0"/>
              <a:t>Barb Shinn-Cunningham</a:t>
            </a:r>
          </a:p>
          <a:p>
            <a:r>
              <a:rPr lang="en-US" sz="2000" dirty="0" err="1" smtClean="0"/>
              <a:t>Allyn</a:t>
            </a:r>
            <a:r>
              <a:rPr lang="en-US" sz="2000" dirty="0" smtClean="0"/>
              <a:t> Hubbard</a:t>
            </a:r>
          </a:p>
          <a:p>
            <a:r>
              <a:rPr lang="en-US" sz="2000" dirty="0" smtClean="0"/>
              <a:t>Heidi Nakajima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05400" y="12192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BU Alumni and Visitors</a:t>
            </a:r>
          </a:p>
          <a:p>
            <a:r>
              <a:rPr lang="en-US" sz="2000" dirty="0" smtClean="0"/>
              <a:t>Sarah </a:t>
            </a:r>
            <a:r>
              <a:rPr lang="en-US" sz="2000" dirty="0" err="1" smtClean="0"/>
              <a:t>Verhulst</a:t>
            </a:r>
            <a:endParaRPr lang="en-US" sz="2000" dirty="0" smtClean="0"/>
          </a:p>
          <a:p>
            <a:r>
              <a:rPr lang="en-US" sz="2000" dirty="0" smtClean="0"/>
              <a:t>Laurel Carney</a:t>
            </a:r>
          </a:p>
          <a:p>
            <a:r>
              <a:rPr lang="en-US" sz="2000" dirty="0" smtClean="0"/>
              <a:t>Gerard </a:t>
            </a:r>
            <a:r>
              <a:rPr lang="en-US" sz="2000" dirty="0" err="1" smtClean="0"/>
              <a:t>Encina</a:t>
            </a:r>
            <a:r>
              <a:rPr lang="en-US" sz="2000" dirty="0" smtClean="0"/>
              <a:t>-Llamas</a:t>
            </a:r>
          </a:p>
          <a:p>
            <a:r>
              <a:rPr lang="en-US" sz="2000" dirty="0" smtClean="0"/>
              <a:t>Daryl </a:t>
            </a:r>
            <a:r>
              <a:rPr lang="en-US" sz="2000" dirty="0" err="1" smtClean="0"/>
              <a:t>Kelvasa</a:t>
            </a:r>
            <a:endParaRPr lang="en-US" sz="20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05400" y="3200400"/>
            <a:ext cx="388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Personal</a:t>
            </a:r>
            <a:endParaRPr lang="en-US" sz="2000" dirty="0" smtClean="0"/>
          </a:p>
          <a:p>
            <a:r>
              <a:rPr lang="en-US" sz="2000" dirty="0" smtClean="0"/>
              <a:t>Yelena</a:t>
            </a:r>
          </a:p>
          <a:p>
            <a:r>
              <a:rPr lang="en-US" sz="2000" dirty="0" smtClean="0"/>
              <a:t>Rory</a:t>
            </a:r>
          </a:p>
          <a:p>
            <a:r>
              <a:rPr lang="en-US" sz="2000" dirty="0" smtClean="0"/>
              <a:t>Helen</a:t>
            </a:r>
          </a:p>
          <a:p>
            <a:r>
              <a:rPr lang="en-US" sz="2000" dirty="0" smtClean="0"/>
              <a:t>Stephen</a:t>
            </a:r>
          </a:p>
          <a:p>
            <a:r>
              <a:rPr lang="en-US" sz="2000" dirty="0" smtClean="0"/>
              <a:t>Ian</a:t>
            </a:r>
          </a:p>
          <a:p>
            <a:r>
              <a:rPr lang="en-US" sz="2000" dirty="0" smtClean="0"/>
              <a:t>V</a:t>
            </a:r>
          </a:p>
          <a:p>
            <a:r>
              <a:rPr lang="en-US" sz="2000" dirty="0" smtClean="0"/>
              <a:t>Friends!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1" name="Picture 10" descr="IMG_03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505200"/>
            <a:ext cx="2227985" cy="29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7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38200"/>
            <a:ext cx="93916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90800"/>
            <a:ext cx="938212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88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Goals of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Better understand the mechanisms of HHL</a:t>
            </a:r>
          </a:p>
          <a:p>
            <a:pPr marL="457200" indent="-457200">
              <a:buAutoNum type="arabicPeriod"/>
            </a:pPr>
            <a:r>
              <a:rPr lang="en-US" dirty="0" smtClean="0"/>
              <a:t>Develop an objective test for HHL.</a:t>
            </a:r>
            <a:endParaRPr lang="en-US" dirty="0"/>
          </a:p>
          <a:p>
            <a:pPr marL="685800" lvl="1"/>
            <a:r>
              <a:rPr lang="en-US" dirty="0" smtClean="0"/>
              <a:t>Noninvasive</a:t>
            </a:r>
          </a:p>
          <a:p>
            <a:pPr marL="685800" lvl="1"/>
            <a:r>
              <a:rPr lang="en-US" dirty="0" smtClean="0"/>
              <a:t>Minimize psychophysics</a:t>
            </a:r>
          </a:p>
          <a:p>
            <a:pPr marL="685800"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53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Brainstem Response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08735"/>
              </p:ext>
            </p:extLst>
          </p:nvPr>
        </p:nvGraphicFramePr>
        <p:xfrm>
          <a:off x="533400" y="1295400"/>
          <a:ext cx="5181600" cy="441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3" imgW="7543621" imgH="5829181" progId="">
                  <p:embed/>
                </p:oleObj>
              </mc:Choice>
              <mc:Fallback>
                <p:oleObj r:id="rId3" imgW="7543621" imgH="582918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295400"/>
                        <a:ext cx="5181600" cy="4416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019" y="5029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Durrant</a:t>
            </a:r>
            <a:r>
              <a:rPr lang="en-US" sz="1200" dirty="0" smtClean="0"/>
              <a:t>, 2008</a:t>
            </a:r>
            <a:endParaRPr lang="en-US" sz="1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38800" y="1447800"/>
            <a:ext cx="3200400" cy="4953000"/>
          </a:xfrm>
        </p:spPr>
        <p:txBody>
          <a:bodyPr/>
          <a:lstStyle/>
          <a:p>
            <a:r>
              <a:rPr lang="en-US" dirty="0" smtClean="0"/>
              <a:t>Noninvasive</a:t>
            </a:r>
          </a:p>
          <a:p>
            <a:r>
              <a:rPr lang="en-US" dirty="0" smtClean="0"/>
              <a:t>Evoked Response</a:t>
            </a:r>
          </a:p>
          <a:p>
            <a:r>
              <a:rPr lang="en-US" dirty="0" smtClean="0"/>
              <a:t>Large populations</a:t>
            </a:r>
          </a:p>
          <a:p>
            <a:r>
              <a:rPr lang="en-US" dirty="0" smtClean="0"/>
              <a:t>Sensitive to synchrony</a:t>
            </a:r>
          </a:p>
          <a:p>
            <a:r>
              <a:rPr lang="en-US" dirty="0" smtClean="0"/>
              <a:t>Waves correspond to different stages of audition</a:t>
            </a:r>
          </a:p>
          <a:p>
            <a:r>
              <a:rPr lang="en-US" dirty="0" smtClean="0"/>
              <a:t>Wave 1-3: Early Stages</a:t>
            </a:r>
          </a:p>
          <a:p>
            <a:r>
              <a:rPr lang="en-US" dirty="0" smtClean="0"/>
              <a:t>Wave 5: Later Stages</a:t>
            </a:r>
          </a:p>
        </p:txBody>
      </p:sp>
    </p:spTree>
    <p:extLst>
      <p:ext uri="{BB962C8B-B14F-4D97-AF65-F5344CB8AC3E}">
        <p14:creationId xmlns:p14="http://schemas.microsoft.com/office/powerpoint/2010/main" val="20761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Model Human Experiments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Explore The Effects of Changing Models</a:t>
            </a:r>
          </a:p>
          <a:p>
            <a:pPr marL="457200" indent="-457200">
              <a:buAutoNum type="arabicPeriod"/>
            </a:pPr>
            <a:r>
              <a:rPr lang="en-US" dirty="0" smtClean="0"/>
              <a:t>Relate Modeling to New 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70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Modeling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choices for each stage of the ascending auditory system</a:t>
            </a:r>
          </a:p>
          <a:p>
            <a:r>
              <a:rPr lang="en-US" dirty="0" smtClean="0"/>
              <a:t>Standardized I/O</a:t>
            </a:r>
          </a:p>
          <a:p>
            <a:r>
              <a:rPr lang="en-US" dirty="0" smtClean="0"/>
              <a:t>Framework for large-scale simulations</a:t>
            </a:r>
          </a:p>
          <a:p>
            <a:r>
              <a:rPr lang="en-US" dirty="0" smtClean="0"/>
              <a:t>Easy to keep track of results</a:t>
            </a:r>
          </a:p>
          <a:p>
            <a:pPr lvl="1"/>
            <a:r>
              <a:rPr lang="en-US" dirty="0" smtClean="0"/>
              <a:t>Auditable: metadata about each simulation is permanently baked in</a:t>
            </a:r>
          </a:p>
          <a:p>
            <a:r>
              <a:rPr lang="en-US" dirty="0" smtClean="0"/>
              <a:t>Open Source, easy to get up and running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46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 descr="Uncoiled_cochlea_with_basilar_membr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>
          <a:xfrm>
            <a:off x="609600" y="1277558"/>
            <a:ext cx="79248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8/17/16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526026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Sound propagates through the Cochlea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5539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Each area of the Cochlea has a Characteristic Frequency (CF)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81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4158</TotalTime>
  <Words>1984</Words>
  <Application>Microsoft Macintosh PowerPoint</Application>
  <PresentationFormat>On-screen Show (4:3)</PresentationFormat>
  <Paragraphs>383</Paragraphs>
  <Slides>43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Blank Presentation</vt:lpstr>
      <vt:lpstr>Modeling the Effects of Auditory Neuropathy on the Auditory Brainstem Response</vt:lpstr>
      <vt:lpstr>PowerPoint Presentation</vt:lpstr>
      <vt:lpstr>“Hidden Hearing Loss” is common</vt:lpstr>
      <vt:lpstr>Potential Causes of HHL</vt:lpstr>
      <vt:lpstr>The Big Goals of the Field</vt:lpstr>
      <vt:lpstr>Auditory Brainstem Response</vt:lpstr>
      <vt:lpstr>Thesis Aims</vt:lpstr>
      <vt:lpstr>A New Modeling Environment</vt:lpstr>
      <vt:lpstr> </vt:lpstr>
      <vt:lpstr>PowerPoint Presentation</vt:lpstr>
      <vt:lpstr>PowerPoint Presentation</vt:lpstr>
      <vt:lpstr>Auditory Nerve Fibers</vt:lpstr>
      <vt:lpstr>Synaptopathy Precedes Cell Death</vt:lpstr>
      <vt:lpstr>Damage Selects for Low-SR Fibers?</vt:lpstr>
      <vt:lpstr>SR Distribution along the BM</vt:lpstr>
      <vt:lpstr>Auditory Nerve Ascending Projections</vt:lpstr>
      <vt:lpstr>Ascending Projections are Many</vt:lpstr>
      <vt:lpstr>Modeling the Auditory Pathways</vt:lpstr>
      <vt:lpstr>PowerPoint Presentation</vt:lpstr>
      <vt:lpstr>Models of the Cochlea</vt:lpstr>
      <vt:lpstr>PowerPoint Presentation</vt:lpstr>
      <vt:lpstr>PowerPoint Presentation</vt:lpstr>
      <vt:lpstr>Models of the AN Response</vt:lpstr>
      <vt:lpstr>Model Normalization</vt:lpstr>
      <vt:lpstr>Models of the Brainstem and Midbrain</vt:lpstr>
      <vt:lpstr>Nelson-Carney (2004)</vt:lpstr>
      <vt:lpstr>Carney (2015)</vt:lpstr>
      <vt:lpstr>Overall Model Output</vt:lpstr>
      <vt:lpstr>PowerPoint Presentation</vt:lpstr>
      <vt:lpstr>Back to HHL … </vt:lpstr>
      <vt:lpstr>Wave V Latency in Noise (in humans)</vt:lpstr>
      <vt:lpstr>Wave V Latency in Noise (in humans)</vt:lpstr>
      <vt:lpstr>Modeling this task was inconclusive</vt:lpstr>
      <vt:lpstr>How do Models Affect HHL Estimates</vt:lpstr>
      <vt:lpstr>Effects of Synaptopathy</vt:lpstr>
      <vt:lpstr>Effects of Peripheral Model</vt:lpstr>
      <vt:lpstr>Effects of CF Weighting</vt:lpstr>
      <vt:lpstr>Effects of Brainstem/Midbrain</vt:lpstr>
      <vt:lpstr>Summary</vt:lpstr>
      <vt:lpstr>Future Work</vt:lpstr>
      <vt:lpstr>Acknowledgements</vt:lpstr>
      <vt:lpstr>PowerPoint Presentation</vt:lpstr>
      <vt:lpstr>PowerPoint Presentation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107</cp:revision>
  <cp:lastPrinted>1904-01-01T00:00:00Z</cp:lastPrinted>
  <dcterms:created xsi:type="dcterms:W3CDTF">2008-12-23T17:38:39Z</dcterms:created>
  <dcterms:modified xsi:type="dcterms:W3CDTF">2016-08-18T03:47:17Z</dcterms:modified>
</cp:coreProperties>
</file>